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ED834-C866-4FDE-8FB9-64B64BCE1968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D760E-A1E8-49D1-B5C0-3E5B044FE4E7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53731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ED834-C866-4FDE-8FB9-64B64BCE1968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D760E-A1E8-49D1-B5C0-3E5B044FE4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579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ED834-C866-4FDE-8FB9-64B64BCE1968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D760E-A1E8-49D1-B5C0-3E5B044FE4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573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ED834-C866-4FDE-8FB9-64B64BCE1968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D760E-A1E8-49D1-B5C0-3E5B044FE4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501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ED834-C866-4FDE-8FB9-64B64BCE1968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D760E-A1E8-49D1-B5C0-3E5B044FE4E7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8043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ED834-C866-4FDE-8FB9-64B64BCE1968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D760E-A1E8-49D1-B5C0-3E5B044FE4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161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ED834-C866-4FDE-8FB9-64B64BCE1968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D760E-A1E8-49D1-B5C0-3E5B044FE4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666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ED834-C866-4FDE-8FB9-64B64BCE1968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D760E-A1E8-49D1-B5C0-3E5B044FE4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788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ED834-C866-4FDE-8FB9-64B64BCE1968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D760E-A1E8-49D1-B5C0-3E5B044FE4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076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098ED834-C866-4FDE-8FB9-64B64BCE1968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1AD760E-A1E8-49D1-B5C0-3E5B044FE4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218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ED834-C866-4FDE-8FB9-64B64BCE1968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D760E-A1E8-49D1-B5C0-3E5B044FE4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134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098ED834-C866-4FDE-8FB9-64B64BCE1968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1AD760E-A1E8-49D1-B5C0-3E5B044FE4E7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1117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Copyright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Alternatives to traditional copyright</a:t>
            </a:r>
          </a:p>
        </p:txBody>
      </p:sp>
    </p:spTree>
    <p:extLst>
      <p:ext uri="{BB962C8B-B14F-4D97-AF65-F5344CB8AC3E}">
        <p14:creationId xmlns:p14="http://schemas.microsoft.com/office/powerpoint/2010/main" val="19171407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Traditional Copyright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</a:t>
            </a:r>
            <a:r>
              <a:rPr lang="en-US" sz="2800" dirty="0"/>
              <a:t>ypically, an author seeks copyright protection for monetary gain in exchange for the use of the copyrighted work.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Through copyright, an author wants to limit unauthorized access to the work. </a:t>
            </a:r>
          </a:p>
        </p:txBody>
      </p:sp>
    </p:spTree>
    <p:extLst>
      <p:ext uri="{BB962C8B-B14F-4D97-AF65-F5344CB8AC3E}">
        <p14:creationId xmlns:p14="http://schemas.microsoft.com/office/powerpoint/2010/main" val="16408806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Alternatives to Traditional Copyright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Copyright alternative licenses may appeal to authors who are not motivated by financial gain and who are seeking to disseminate their work to the broadest possible audience.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These authors may also welcome alterations or improvements to their work.</a:t>
            </a:r>
          </a:p>
        </p:txBody>
      </p:sp>
    </p:spTree>
    <p:extLst>
      <p:ext uri="{BB962C8B-B14F-4D97-AF65-F5344CB8AC3E}">
        <p14:creationId xmlns:p14="http://schemas.microsoft.com/office/powerpoint/2010/main" val="18875760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Creative Commons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Voluntary private sector alternative to the traditional copyright protection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No government intervention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Ideal for authors who are motivated to disseminate their content broadly without concern for financial gain. </a:t>
            </a:r>
          </a:p>
        </p:txBody>
      </p:sp>
    </p:spTree>
    <p:extLst>
      <p:ext uri="{BB962C8B-B14F-4D97-AF65-F5344CB8AC3E}">
        <p14:creationId xmlns:p14="http://schemas.microsoft.com/office/powerpoint/2010/main" val="2932524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Creative Commons Licenses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Attribution (CC BY): Can add to or change the original work. </a:t>
            </a:r>
            <a:r>
              <a:rPr lang="en-US" sz="2400" b="1" dirty="0"/>
              <a:t>Must credit the original author.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Attribution Share Alike (CC BY – SA): Can modify or add to the work provided they credit the author and adds the condition that any new creator who reuses the work </a:t>
            </a:r>
            <a:r>
              <a:rPr lang="en-US" sz="2400" b="1" dirty="0"/>
              <a:t>must license the work under the same terms</a:t>
            </a:r>
            <a:r>
              <a:rPr lang="en-US" sz="2400" dirty="0"/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Attribution - No Derivatives (CC BY-ND): Acceptable for commercial and noncommercial use as long as the </a:t>
            </a:r>
            <a:r>
              <a:rPr lang="en-US" sz="2400" b="1" dirty="0"/>
              <a:t>original creator is credited AND the work remains unchanged. </a:t>
            </a:r>
            <a:r>
              <a:rPr lang="en-US" sz="2400" dirty="0"/>
              <a:t> The</a:t>
            </a:r>
            <a:r>
              <a:rPr lang="en-US" sz="2400" i="1" dirty="0"/>
              <a:t> Intangible Advantage </a:t>
            </a:r>
            <a:r>
              <a:rPr lang="en-US" sz="2400" dirty="0"/>
              <a:t>textbook is offered under this license</a:t>
            </a:r>
            <a:r>
              <a:rPr lang="en-US" sz="2400" i="1" dirty="0"/>
              <a:t>.</a:t>
            </a:r>
            <a:endParaRPr lang="en-US" sz="2400" b="1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53305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Creative Common Licenses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Attribution – Noncommercial (CC BY-NC): Can be reused and modified, </a:t>
            </a:r>
            <a:r>
              <a:rPr lang="en-US" sz="2400" b="1" dirty="0"/>
              <a:t>but only if the use is noncommercial in nature.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Attribution-</a:t>
            </a:r>
            <a:r>
              <a:rPr lang="en-US" sz="2400" dirty="0" err="1"/>
              <a:t>NonCommercial</a:t>
            </a:r>
            <a:r>
              <a:rPr lang="en-US" sz="2400" dirty="0"/>
              <a:t>-</a:t>
            </a:r>
            <a:r>
              <a:rPr lang="en-US" sz="2400" dirty="0" err="1"/>
              <a:t>ShareAlike</a:t>
            </a:r>
            <a:r>
              <a:rPr lang="en-US" sz="2400" dirty="0"/>
              <a:t> (CC BY-NC-SA): May change or add to the original work </a:t>
            </a:r>
            <a:r>
              <a:rPr lang="en-US" sz="2400" b="1" dirty="0"/>
              <a:t>so long as it is for noncommercial purposes, the author is credited  and the derivative work is licensed under same terms</a:t>
            </a:r>
            <a:r>
              <a:rPr lang="en-US" sz="2400" dirty="0"/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Attribution-</a:t>
            </a:r>
            <a:r>
              <a:rPr lang="en-US" sz="2400" dirty="0" err="1"/>
              <a:t>NonCommercial</a:t>
            </a:r>
            <a:r>
              <a:rPr lang="en-US" sz="2400" dirty="0"/>
              <a:t>-</a:t>
            </a:r>
            <a:r>
              <a:rPr lang="en-US" sz="2400" dirty="0" err="1"/>
              <a:t>NoDerivs</a:t>
            </a:r>
            <a:r>
              <a:rPr lang="en-US" sz="2400" dirty="0"/>
              <a:t> (CC BY-NC-ND): Can download the work and share it with others </a:t>
            </a:r>
            <a:r>
              <a:rPr lang="en-US" sz="2400" b="1" dirty="0"/>
              <a:t>only if it is for noncommercial use only, the work is not changed in any way and the author is credited. </a:t>
            </a:r>
            <a:r>
              <a:rPr lang="en-US" sz="2400" i="1" dirty="0"/>
              <a:t>Most restrictive of the licenses.</a:t>
            </a:r>
            <a:endParaRPr lang="en-US" sz="2400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74179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Limitations for Creative Commons  Licenses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 </a:t>
            </a:r>
            <a:r>
              <a:rPr lang="en-US" sz="2400" dirty="0"/>
              <a:t>These licenses do not allow authors to limit rights otherwise available under copyright law. Example, “fair use”, is still available.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Creative Commons licenses cannot be revoked.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400" dirty="0"/>
          </a:p>
          <a:p>
            <a:pPr>
              <a:buFont typeface="Wingdings" panose="05000000000000000000" pitchFamily="2" charset="2"/>
              <a:buChar char="Ø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31660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Access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Founded by Budapest Open Access Initiative in 2002.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Objective is to make scholarly research more readily available online.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Scholars are encouraged to provide this research without expectation of compensation.</a:t>
            </a:r>
          </a:p>
        </p:txBody>
      </p:sp>
    </p:spTree>
    <p:extLst>
      <p:ext uri="{BB962C8B-B14F-4D97-AF65-F5344CB8AC3E}">
        <p14:creationId xmlns:p14="http://schemas.microsoft.com/office/powerpoint/2010/main" val="21435257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Source Software Licensing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Under the open source license for computer software, a user can use, modify or share the source code pursuant to conditions which have been set by the Open Source Initiative.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This type of software is usually available at no cost, however, this is not always the case.</a:t>
            </a:r>
          </a:p>
        </p:txBody>
      </p:sp>
    </p:spTree>
    <p:extLst>
      <p:ext uri="{BB962C8B-B14F-4D97-AF65-F5344CB8AC3E}">
        <p14:creationId xmlns:p14="http://schemas.microsoft.com/office/powerpoint/2010/main" val="939066244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81</TotalTime>
  <Words>458</Words>
  <Application>Microsoft Office PowerPoint</Application>
  <PresentationFormat>Widescreen</PresentationFormat>
  <Paragraphs>30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Calibri</vt:lpstr>
      <vt:lpstr>Calibri Light</vt:lpstr>
      <vt:lpstr>Wingdings</vt:lpstr>
      <vt:lpstr>Retrospect</vt:lpstr>
      <vt:lpstr>Copyright</vt:lpstr>
      <vt:lpstr>Traditional Copyright Objectives</vt:lpstr>
      <vt:lpstr>Alternatives to Traditional Copyright</vt:lpstr>
      <vt:lpstr>Creative Commons</vt:lpstr>
      <vt:lpstr>Types of Creative Commons Licenses</vt:lpstr>
      <vt:lpstr>Types of Creative Common Licenses</vt:lpstr>
      <vt:lpstr>Limitations for Creative Commons  Licenses</vt:lpstr>
      <vt:lpstr>Open Access</vt:lpstr>
      <vt:lpstr>Open Source Software Licensing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Copyright</dc:title>
  <dc:creator>Dana Nasser</dc:creator>
  <cp:lastModifiedBy>Dana Nasser</cp:lastModifiedBy>
  <cp:revision>12</cp:revision>
  <dcterms:created xsi:type="dcterms:W3CDTF">2017-05-28T03:47:52Z</dcterms:created>
  <dcterms:modified xsi:type="dcterms:W3CDTF">2017-05-30T05:58:50Z</dcterms:modified>
</cp:coreProperties>
</file>